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Titillium Web SemiBold"/>
      <p:regular r:id="rId29"/>
      <p:bold r:id="rId30"/>
      <p:italic r:id="rId31"/>
      <p:boldItalic r:id="rId32"/>
    </p:embeddedFont>
    <p:embeddedFont>
      <p:font typeface="Titillium Web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SemiBold-italic.fntdata"/><Relationship Id="rId30" Type="http://schemas.openxmlformats.org/officeDocument/2006/relationships/font" Target="fonts/TitilliumWebSemiBold-bold.fntdata"/><Relationship Id="rId11" Type="http://schemas.openxmlformats.org/officeDocument/2006/relationships/slide" Target="slides/slide7.xml"/><Relationship Id="rId33" Type="http://schemas.openxmlformats.org/officeDocument/2006/relationships/font" Target="fonts/TitilliumWeb-regular.fntdata"/><Relationship Id="rId10" Type="http://schemas.openxmlformats.org/officeDocument/2006/relationships/slide" Target="slides/slide6.xml"/><Relationship Id="rId32" Type="http://schemas.openxmlformats.org/officeDocument/2006/relationships/font" Target="fonts/TitilliumWeb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TitilliumWeb-italic.fntdata"/><Relationship Id="rId12" Type="http://schemas.openxmlformats.org/officeDocument/2006/relationships/slide" Target="slides/slide8.xml"/><Relationship Id="rId34" Type="http://schemas.openxmlformats.org/officeDocument/2006/relationships/font" Target="fonts/TitilliumWeb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TitilliumWeb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2f05a97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2f05a9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6c821ee1f_1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6c821ee1f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6c821ee1f_1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6c821ee1f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918d281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f918d28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6c821ee1f_1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6c821ee1f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6c821ee1f_1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6c821ee1f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6c821ee1f_1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6c821ee1f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6cd95e73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6cd95e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6c821ee1f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6c821ee1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6c821ee1f_1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6c821ee1f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918d281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f918d28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6c821ee1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6c821ee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6c821ee1f_1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6c821ee1f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6c821ee1f_1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6c821ee1f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6c821ee1f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6c821ee1f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6cd95e73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6cd95e7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6c821ee1f_1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6c821ee1f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6c821ee1f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6c821ee1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6c821ee1f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6c821ee1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f918d28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f918d2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6c821ee1f_1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6c821ee1f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6c821ee1f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6c821ee1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6c821ee1f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6c821ee1f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6c821ee1f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6c821ee1f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5554350" y="847749"/>
            <a:ext cx="1083300" cy="1083300"/>
            <a:chOff x="5544362" y="1609749"/>
            <a:chExt cx="1083300" cy="1083300"/>
          </a:xfrm>
        </p:grpSpPr>
        <p:sp>
          <p:nvSpPr>
            <p:cNvPr id="83" name="Google Shape;83;p11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rgbClr val="79C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" name="Google Shape;8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168350" y="2274900"/>
            <a:ext cx="9855300" cy="3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825000" y="268075"/>
            <a:ext cx="10542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844050" y="268075"/>
            <a:ext cx="10503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TITLE_1_2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6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2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5" type="subTitle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6" type="body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TITLE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8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s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9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headspring.com/2021/05/27/how-to-choose-the-best-identity-management-solutio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hyperlink" Target="https://securityheader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://www.flaticon.com/authors/freepik" TargetMode="External"/><Relationship Id="rId11" Type="http://schemas.openxmlformats.org/officeDocument/2006/relationships/hyperlink" Target="https://headspring.com/author/garabed-yeriazarian/" TargetMode="External"/><Relationship Id="rId10" Type="http://schemas.openxmlformats.org/officeDocument/2006/relationships/image" Target="../media/image9.png"/><Relationship Id="rId12" Type="http://schemas.openxmlformats.org/officeDocument/2006/relationships/hyperlink" Target="https://garoyeri.dev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://www.flaticon.com" TargetMode="External"/><Relationship Id="rId6" Type="http://schemas.openxmlformats.org/officeDocument/2006/relationships/hyperlink" Target="http://www.flaticon.com/authors/dave-gandy" TargetMode="External"/><Relationship Id="rId7" Type="http://schemas.openxmlformats.org/officeDocument/2006/relationships/hyperlink" Target="http://www.flaticon.com" TargetMode="External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aws.amazon.com/serverless-application-model/latest/developerguide/serverless-sam-cli-using-debugging.html" TargetMode="External"/><Relationship Id="rId4" Type="http://schemas.openxmlformats.org/officeDocument/2006/relationships/hyperlink" Target="https://github.com/localstack/localstack" TargetMode="Externa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hyperlink" Target="https://garoyeri.dev" TargetMode="External"/><Relationship Id="rId12" Type="http://schemas.openxmlformats.org/officeDocument/2006/relationships/hyperlink" Target="https://headspring.com/author/garabed-yeriazarian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garoyeri/laugh-and-groan" TargetMode="External"/><Relationship Id="rId4" Type="http://schemas.openxmlformats.org/officeDocument/2006/relationships/hyperlink" Target="https://garoyeri.dev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28.jpg"/><Relationship Id="rId5" Type="http://schemas.openxmlformats.org/officeDocument/2006/relationships/hyperlink" Target="http://www.flaticon.com/authors/freepik" TargetMode="External"/><Relationship Id="rId6" Type="http://schemas.openxmlformats.org/officeDocument/2006/relationships/hyperlink" Target="http://www.flaticon.com" TargetMode="External"/><Relationship Id="rId7" Type="http://schemas.openxmlformats.org/officeDocument/2006/relationships/hyperlink" Target="http://www.flaticon.com/authors/dave-gandy" TargetMode="External"/><Relationship Id="rId8" Type="http://schemas.openxmlformats.org/officeDocument/2006/relationships/hyperlink" Target="http://www.flaticon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hyperlink" Target="https://firecracker-microvm.github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diagrams.net/?page-id=ZujjBJlXwFa-hMaTJd57&amp;scale=auto#G1ZK4bcTfLcZSnX2MY04JpEMlLl0b8jShJ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1172400" y="1644100"/>
            <a:ext cx="98472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ASP.NET Core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AWS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Garo Yeriazarian, Software Whisperer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Easy Parts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Lambda in C#</a:t>
            </a:r>
            <a:endParaRPr b="1"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49" y="1169280"/>
            <a:ext cx="4146225" cy="497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4867575" y="1169275"/>
            <a:ext cx="66882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STRONGLY TYPED REQUESTS / RESPONSES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the NuGet packages (left) to easily handle AWS protocol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Libraries have similar patterns (they are generated from the protocol specification)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INCLUDE ONLY AS MUCH AS YOU NEED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Libraries are modular, keep your code size small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LAMBDA ENTRY POINT IS JUST A METHOD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Lambda can be any method on any class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runtime will create the class (cold start)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One call happens at a time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Initialization is saved between runs (warm start)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ASP.NET Core</a:t>
            </a:r>
            <a:r>
              <a:rPr lang="en-US"/>
              <a:t> in Lambda</a:t>
            </a:r>
            <a:endParaRPr b="1"/>
          </a:p>
        </p:txBody>
      </p:sp>
      <p:sp>
        <p:nvSpPr>
          <p:cNvPr id="175" name="Google Shape;175;p24"/>
          <p:cNvSpPr txBox="1"/>
          <p:nvPr/>
        </p:nvSpPr>
        <p:spPr>
          <a:xfrm>
            <a:off x="4867575" y="1169275"/>
            <a:ext cx="66882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 OF THE BOX TEMPLATE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the AWS provided templates to get started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WORK IN FAMILIAR ASP.NET CORE MODEL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application is still a “regular” ASP.NET Core application that you can run and test locally and then deploy to Lambda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DEPLOY SAME CODE AS CONTAINER TO ECS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Because the template contains both a Lambda entry point and a local entry point, the same project can be deployed either as a container to ECS (or another container orchestrator) without any code changes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0" l="0" r="47935" t="0"/>
          <a:stretch/>
        </p:blipFill>
        <p:spPr>
          <a:xfrm>
            <a:off x="152400" y="1321675"/>
            <a:ext cx="4715174" cy="47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using </a:t>
            </a:r>
            <a:r>
              <a:rPr b="1" lang="en-US"/>
              <a:t>Auth0</a:t>
            </a:r>
            <a:r>
              <a:rPr lang="en-US"/>
              <a:t> (not Cognito)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949" y="1528175"/>
            <a:ext cx="4029624" cy="420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5801475" y="1528175"/>
            <a:ext cx="56694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GREAT OUT OF BOX EXPERIENCE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Maximum Authentication for Minimum Effort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Guides you through the configuration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GENEROUS FREE TIER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7000 users, 2 social login connections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Create multiple tenants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AUTHENTICATION IS HARD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Getting authentication and authorization right is challenging, don’t do it on your own!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How to choose the best identity management solution (Hint: don’t build it yourself) - Headspring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Cloud Development Kit</a:t>
            </a:r>
            <a:endParaRPr b="1"/>
          </a:p>
        </p:txBody>
      </p:sp>
      <p:sp>
        <p:nvSpPr>
          <p:cNvPr id="189" name="Google Shape;189;p26"/>
          <p:cNvSpPr txBox="1"/>
          <p:nvPr/>
        </p:nvSpPr>
        <p:spPr>
          <a:xfrm>
            <a:off x="3358250" y="1377250"/>
            <a:ext cx="81129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TYPESCRIPT!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CDK supports it the most, easier to include other constructs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Publish your reusable parts on NPM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Intellisense / Code Completion is usually quite good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Definitely easier than slinging YAML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Better IDE support than Terraform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BASED ON CLOUDFORMATION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Uses the AWS built-in technology for deployment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Easier to setup and get running: cdk bootstrap (just needs a bucket)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Easy CLI for running deployments: npm install -g cdk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Static Website</a:t>
            </a:r>
            <a:r>
              <a:rPr lang="en-US"/>
              <a:t> Hosting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0" y="2576413"/>
            <a:ext cx="4678325" cy="17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5452450" y="1377250"/>
            <a:ext cx="60186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REUSE EXISTING PATTERN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S3 =&gt; CloudFront + Lambda @ EDGE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Customize the domain name, upload the code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SECURE HEADERS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Check your site against: 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https://securityheaders.com/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CloudFront doesn’t do this by default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Lambda@EDGE to adjust headers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(Consider moving to CloudFront Functions)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OPERATIONAL COSTS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SPA doesn’t change too often, serve from cache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Universally Unique Lexicographically Sortable Identifier</a:t>
            </a:r>
            <a:endParaRPr sz="3100"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00" y="1659330"/>
            <a:ext cx="3517925" cy="1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454300" y="3755925"/>
            <a:ext cx="4583100" cy="1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01AN4Z07BY   79KA1307SR9X4MV3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|----------| |----------------|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Timestamp       Randomness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48bits          80bits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5546775" y="1528175"/>
            <a:ext cx="59244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SORTABLE GUIDS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Includes a time component and a random component, giving you the power of GUID but lexicographically sortable!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EXTRACT TIMESTAMP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Using it for the Post IDs, includes the timestamp component already, plus uniqueness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Sortable in the database by using an index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EASY NUGET LIBRARY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Nuget: NUlid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the MonotonicRng to guarantee sort order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https://github.com/RobThree/NUlid</a:t>
            </a:r>
            <a:endParaRPr sz="4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HARD Parts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6039" r="606" t="0"/>
          <a:stretch/>
        </p:blipFill>
        <p:spPr>
          <a:xfrm>
            <a:off x="5780281" y="2330796"/>
            <a:ext cx="649224" cy="46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Cloud Development Kit</a:t>
            </a:r>
            <a:endParaRPr b="1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3311075" y="1528175"/>
            <a:ext cx="8160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BRITTLE PROJECTS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TypeScript projects are picky about versions (pin all @aws-cdk to same version to avoid headache and weird error messages)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Hard to debug the node graph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(This is improving with CDK 2.0 which has a unified package)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EXPERIMENTAL API SURFACE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Some of the nicer Constructs are tagged as “Experimental”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“Experimental” APIs do NOT follow semantic versioning and can break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CDK development is fast and loose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MULTI-LANGUAGE SUPPORT (SORT OF)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Supports other languages (Python, C#, Java), but not as well as TypeScript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Most sharing is done as Python or TypeScript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</a:t>
            </a:r>
            <a:r>
              <a:rPr b="1" lang="en-US"/>
              <a:t>Cold Starts</a:t>
            </a:r>
            <a:endParaRPr b="1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3311075" y="1528175"/>
            <a:ext cx="8160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ASP.NET CORE STARTUP CAN BE EXPENSIVE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EF Core has a high startup cost due to code generation (this will be fixed in EF Core 6 with models generated at compile time)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Microsoft.Extensions.Hosting can use a lot of reflection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LAMBDA SERVES REQUEST ONE AT A TIME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single Lambda will serve one ASP.NET request at a time. Requests will either get queued or will spin up a new instance. This is under AWS control, but you can tune it a little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LATENCY DURING COLD STARTS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user that gets caught in a cold start could see a few seconds of delay before the application can serve the request, optimize startup time to avoid this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</a:t>
            </a:r>
            <a:r>
              <a:rPr b="1" lang="en-US"/>
              <a:t>Garo Yeriazarian</a:t>
            </a:r>
            <a:endParaRPr b="1"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00" y="1565025"/>
            <a:ext cx="2897374" cy="31029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4"/>
          <p:cNvSpPr txBox="1"/>
          <p:nvPr/>
        </p:nvSpPr>
        <p:spPr>
          <a:xfrm>
            <a:off x="5233500" y="1565025"/>
            <a:ext cx="54039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WHISPERER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~18 years in the business (more or less)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Helping people solve problems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MANAGER, LEADER, FUNGI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Spreading mirth and merriment and software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Resolving conflict, finding a better way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HOUSTONIAN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BS CS and MBA from University of Houston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Involved with various software communities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President, Houston .NET Users Group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099825" y="4768175"/>
            <a:ext cx="135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@garoyeri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724025" y="6267450"/>
            <a:ext cx="5403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www.flaticon.com/authors/freepik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Freepik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www.flaticon.com/authors/dave-gandy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4600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31588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8575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1554600" y="5367575"/>
            <a:ext cx="101238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https://headspring.com/author/garabed-yeriazarian/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/>
        </p:nvSpPr>
        <p:spPr>
          <a:xfrm>
            <a:off x="3301650" y="1528175"/>
            <a:ext cx="84711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SPLIT CHOICES: “REST API” (v1) OR “HTTP API” (v2)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Documentation offers both options, different caveats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V1: More brittle, more customizable features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V2: Simpler, more focused on HTTP API and Websocket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CORS IS HARD TO GET RIGHT (DOCS ISSUE)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CORS is important to have, but setting it up is not clear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Allow these Headers: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"Content-Type", "X-Amz-Date", "Authorization",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"X-Api-Key", "X-Amz-Security-Token", "X-Amz-User-Agent"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Pick the origin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Ended up disabling API Gateway CORS in favor of ASP.NET CORS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OPERATIONAL CHALLENGES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Troubleshooting can be challenging, logs are harder to go through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Documentation can be hot garbage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API Gateway</a:t>
            </a:r>
            <a:endParaRPr b="1"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0" y="2246125"/>
            <a:ext cx="2638375" cy="263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to know </a:t>
            </a:r>
            <a:r>
              <a:rPr b="1" lang="en-US"/>
              <a:t>DynamoDB</a:t>
            </a:r>
            <a:endParaRPr b="1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5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3348825" y="1528175"/>
            <a:ext cx="8424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DON’T TREAT IT LIKE A RDBMS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DynamoDB has very specific requirements (like most NoSQL databases)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If you run it like a relational database, you’ll have a bad time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TRY AND TRY AGAIN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Read lots of documentation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Look at LOTS of examples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Get it wrong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Epiphany of understanding!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STILL GET IT WRONG.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OPERATIONAL CHALLENGES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Provisioning read and write, monitor usage and see how it works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172400" y="1559850"/>
            <a:ext cx="98472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Helpful </a:t>
            </a:r>
            <a:r>
              <a:rPr b="1" lang="en-US"/>
              <a:t>Links</a:t>
            </a:r>
            <a:endParaRPr b="1"/>
          </a:p>
        </p:txBody>
      </p:sp>
      <p:sp>
        <p:nvSpPr>
          <p:cNvPr id="250" name="Google Shape;250;p35"/>
          <p:cNvSpPr txBox="1"/>
          <p:nvPr/>
        </p:nvSpPr>
        <p:spPr>
          <a:xfrm>
            <a:off x="3348825" y="1528175"/>
            <a:ext cx="8424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LOCAL LAMBDA DEBUGGING (thanks Robyn!)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https://docs.aws.amazon.com/serverless-application-model/latest/developerguide/serverless-sam-cli-using-debugging.html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SETUP LOCAL AWS SERVICES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https://github.com/localstack/localstack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Source Code, Examples, Follow Up</a:t>
            </a:r>
            <a:endParaRPr b="1"/>
          </a:p>
        </p:txBody>
      </p:sp>
      <p:sp>
        <p:nvSpPr>
          <p:cNvPr id="256" name="Google Shape;256;p36"/>
          <p:cNvSpPr txBox="1"/>
          <p:nvPr/>
        </p:nvSpPr>
        <p:spPr>
          <a:xfrm>
            <a:off x="5233500" y="1565025"/>
            <a:ext cx="54039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SOURCE CODE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It’s on GitHub here: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https://github.com/garoyeri/laugh-and-groan</a:t>
            </a: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(more documentation and blog posts to come)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This presentation will end up on the repo in GitHub too, and some articles on my website: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REACH OUT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Hit me up, I’d love to talk about all this stuff!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3099825" y="4768175"/>
            <a:ext cx="135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@garoyeri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1724025" y="6267450"/>
            <a:ext cx="5403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www.flaticon.com/authors/freepik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Freepik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www.flaticon.com/authors/dave-gandy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600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1588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08575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1554600" y="5367575"/>
            <a:ext cx="101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https://headspring.com/author/garabed-yeriazarian/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3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14">
            <a:alphaModFix/>
          </a:blip>
          <a:srcRect b="0" l="8263" r="5298" t="0"/>
          <a:stretch/>
        </p:blipFill>
        <p:spPr>
          <a:xfrm>
            <a:off x="1327675" y="1410300"/>
            <a:ext cx="3747451" cy="3257674"/>
          </a:xfrm>
          <a:prstGeom prst="rect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</a:t>
            </a:r>
            <a:r>
              <a:rPr b="1" lang="en-US"/>
              <a:t>Serverless?</a:t>
            </a:r>
            <a:endParaRPr b="1"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588" l="10223" r="8962" t="1769"/>
          <a:stretch/>
        </p:blipFill>
        <p:spPr>
          <a:xfrm>
            <a:off x="2539638" y="1308475"/>
            <a:ext cx="7112724" cy="4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75" y="631800"/>
            <a:ext cx="10782627" cy="6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50" y="0"/>
            <a:ext cx="25527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304800" y="122625"/>
            <a:ext cx="438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https://firecracker-microvm.github.io/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Lambda </a:t>
            </a:r>
            <a:r>
              <a:rPr b="1" lang="en-US"/>
              <a:t>Lifecycle</a:t>
            </a:r>
            <a:endParaRPr b="1"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563" y="1552288"/>
            <a:ext cx="7784875" cy="37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28" y="0"/>
            <a:ext cx="481974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Services </a:t>
            </a:r>
            <a:r>
              <a:rPr b="1" lang="en-US"/>
              <a:t>Core Components</a:t>
            </a:r>
            <a:endParaRPr b="1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13" y="1709725"/>
            <a:ext cx="467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303425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303425" y="3946875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8282000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8282000" y="3946875"/>
            <a:ext cx="36591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79" r="69" t="0"/>
          <a:stretch/>
        </p:blipFill>
        <p:spPr>
          <a:xfrm>
            <a:off x="100090" y="390138"/>
            <a:ext cx="11991830" cy="60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Demolition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